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3" r:id="rId3"/>
  </p:sldMasterIdLst>
  <p:notesMasterIdLst>
    <p:notesMasterId r:id="rId6"/>
  </p:notesMasterIdLst>
  <p:sldIdLst>
    <p:sldId id="377" r:id="rId4"/>
    <p:sldId id="380" r:id="rId5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E0000"/>
    <a:srgbClr val="C31313"/>
    <a:srgbClr val="FFFFFF"/>
    <a:srgbClr val="CA1414"/>
    <a:srgbClr val="E60000"/>
    <a:srgbClr val="E20000"/>
    <a:srgbClr val="FFF1CD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63" autoAdjust="0"/>
    <p:restoredTop sz="96058" autoAdjust="0"/>
  </p:normalViewPr>
  <p:slideViewPr>
    <p:cSldViewPr showGuides="1">
      <p:cViewPr varScale="1">
        <p:scale>
          <a:sx n="66" d="100"/>
          <a:sy n="66" d="100"/>
        </p:scale>
        <p:origin x="3161" y="4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674" cy="493868"/>
          </a:xfrm>
          <a:prstGeom prst="rect">
            <a:avLst/>
          </a:prstGeom>
        </p:spPr>
        <p:txBody>
          <a:bodyPr vert="horz" lIns="90774" tIns="45386" rIns="90774" bIns="4538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16" y="1"/>
            <a:ext cx="2918673" cy="493868"/>
          </a:xfrm>
          <a:prstGeom prst="rect">
            <a:avLst/>
          </a:prstGeom>
        </p:spPr>
        <p:txBody>
          <a:bodyPr vert="horz" lIns="90774" tIns="45386" rIns="90774" bIns="45386" rtlCol="0"/>
          <a:lstStyle>
            <a:lvl1pPr algn="r">
              <a:defRPr sz="1200"/>
            </a:lvl1pPr>
          </a:lstStyle>
          <a:p>
            <a:fld id="{DE309387-F7B3-4467-95D1-23F8AE29A96B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4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4" tIns="45386" rIns="90774" bIns="4538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419" y="4686223"/>
            <a:ext cx="5388925" cy="4440077"/>
          </a:xfrm>
          <a:prstGeom prst="rect">
            <a:avLst/>
          </a:prstGeom>
        </p:spPr>
        <p:txBody>
          <a:bodyPr vert="horz" lIns="90774" tIns="45386" rIns="90774" bIns="4538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8674" cy="493867"/>
          </a:xfrm>
          <a:prstGeom prst="rect">
            <a:avLst/>
          </a:prstGeom>
        </p:spPr>
        <p:txBody>
          <a:bodyPr vert="horz" lIns="90774" tIns="45386" rIns="90774" bIns="45386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16" y="9370868"/>
            <a:ext cx="2918673" cy="493867"/>
          </a:xfrm>
          <a:prstGeom prst="rect">
            <a:avLst/>
          </a:prstGeom>
        </p:spPr>
        <p:txBody>
          <a:bodyPr vert="horz" lIns="90774" tIns="45386" rIns="90774" bIns="45386" rtlCol="0" anchor="b"/>
          <a:lstStyle>
            <a:lvl1pPr algn="r">
              <a:defRPr sz="1200"/>
            </a:lvl1pPr>
          </a:lstStyle>
          <a:p>
            <a:fld id="{A1A39338-6FA4-4499-93AA-EA6AC516901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05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9338-6FA4-4499-93AA-EA6AC516901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48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9338-6FA4-4499-93AA-EA6AC516901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783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1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5FE6C6-6B36-4571-80FA-A9B9BDC4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9" y="609600"/>
            <a:ext cx="2212181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505B3C-4C18-47CD-8027-56B5DE4B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41" y="1316567"/>
            <a:ext cx="3471863" cy="64981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95154E-9259-4825-973A-2B25A2A10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679" y="2743200"/>
            <a:ext cx="2212181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2CAA45-5949-4985-A41F-9E29F8F9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4A5CA1-D89E-48BC-B37E-55A7BE0B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1D079A-FEF3-4550-B220-CA3F00BF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07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1B79C-BF08-4300-9C1C-D4FF3E8F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9" y="609600"/>
            <a:ext cx="2212181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941AAA-F749-4158-B0EB-85A48CE17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841" y="1316567"/>
            <a:ext cx="3471863" cy="649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FFF916-EE1B-43AF-AB36-FAA82C93B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679" y="2743200"/>
            <a:ext cx="2212181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958F54-4C5B-4ABB-9545-54299CC6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7F43A8-BDEC-4692-8E42-A8FDF2B0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70011D-7020-4CD4-88BB-02426FBB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15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748A28-89B0-4F91-8725-26C44D65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9A26FB-4153-43FF-A130-1791D10B9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944FE3-278C-48F7-AB1F-4F167467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E4CCE5-8107-419B-B86A-F2D60676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3E463C-70D2-4AA8-A019-E2AC23AD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165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C271496-0EA7-4C6F-B4BC-BFF686FDD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6FE2C9-E4C7-4FCC-AB97-5EEE798D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21969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F9DCEB-95FD-4A23-810F-65E74BCB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F5D8DF-4C93-4B09-8000-232DC51C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5E9EA0-A2EB-4C0C-AA68-46847E98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903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04CBA8-9F38-4904-BB02-E8A1D8993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EAB635-C209-4941-8699-99B87AEAD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B2C02-9381-4F7E-BD32-0DE1FBB8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F46349-F8F5-4660-9962-8CE88E07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B4566F-F52F-444C-8831-2A4919E0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994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DC6DE2-4D92-4623-8BDD-48DC7AA5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49DA2C-7397-46A7-AEB5-33D029792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CFB275-5AC5-45C4-9EA2-3A0BCBEE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8D52AE-59A8-42F5-A0CE-BBC716C8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D672F8-2FAA-437C-963A-0CAA27E5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965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5423EC-CE65-426A-84AE-46A14326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3C4C43-29B5-49A5-8810-A5713AF6E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EAC5EC-4321-41F7-934E-D342390B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22E67-772E-4406-8A3F-C361CBD4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8C5CC-36B8-4B56-94E7-994FBFD8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61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5B3E-0116-4185-A456-A6F220DA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87B7A9-033B-45C5-A412-D488FFC55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7" y="2434167"/>
            <a:ext cx="2900363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3E0A90-C068-4604-9BB7-95FB6018F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6150" y="2434167"/>
            <a:ext cx="2900363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0058A3-0A5B-4132-8FEA-35680F11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EBDA10-A235-4D6E-8D0C-A0828EB0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F8507A-F8A8-478C-AB8A-298CA93F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485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F0FC65-BDD0-425B-9FDC-847F830E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9" y="486834"/>
            <a:ext cx="5915025" cy="176741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8EBF5D-374D-48F0-AD7C-2B76004F9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679" y="2241551"/>
            <a:ext cx="290155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620278-DE04-4C25-AE29-2996507E0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679" y="3340100"/>
            <a:ext cx="2901553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71DBBC-3472-491F-B8D3-8ED635512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841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F456995-68FF-4510-B9B6-E771CCF2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996D004-3B9E-490E-89EA-37E9D7D8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213C4C7-8B53-409B-A82E-2D546F54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D6410F4-AB5D-4811-B2F2-E257D724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263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202F8D-35AE-4D00-B79A-5D334077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FD003F-FDD4-422F-A935-ED4038A7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A72778-B8DA-4A3C-B173-B2C3B949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1FDA31-6FC0-4A8C-AC70-A62C6097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650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586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B19EE1-0C3A-4942-8FDE-52E02340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E75805-348C-466D-8B63-500D7806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092D71-F750-4CE7-BB13-39F0658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6707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1AE11C-AB4D-4C53-AB80-F9DC5B23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9" y="609600"/>
            <a:ext cx="2212181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66F15F-75F6-42FB-BC2B-F7E97353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41" y="1316567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F76636-CDF2-43FC-8BF1-FA876A310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679" y="2743200"/>
            <a:ext cx="2212181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47C013-5594-4A0F-934D-0D3B48D1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CD3229-8ED7-44FD-8E57-1827FD98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BAF2E4-9DB1-4164-A10D-B7513E59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3625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D6506-FA80-4BBE-90F4-19EE56E7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9" y="609600"/>
            <a:ext cx="2212181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505762B-0BFE-4510-B093-AE2C29214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841" y="1316567"/>
            <a:ext cx="3471863" cy="64981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71F08C-88FE-4E28-8877-9C176FDA8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679" y="2743200"/>
            <a:ext cx="2212181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26E797-6100-42C9-B304-2C36784E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F8F24C-5EC0-4255-8EC7-9BC560AE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0D35D7-3F42-4A1E-98E1-A2D58760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0189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DB985-7BC0-4BA1-94CA-2AB77B22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8FF3C7-CA9A-4196-8CA6-E28FFBAB2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92EBA6-4BAE-4882-9706-4ADD65C5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7E26F1-AD28-4C23-B587-3FF5B362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C8B10F-EE80-42E2-B9E6-A8073245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650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47D7A9B-6D25-4E7C-AA49-C7C703B21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6D6841-E3BB-45E5-9659-040E4A57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21969" cy="77491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1A1F5C-683C-4355-8EFB-925095F9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EB0DB4-F222-4E72-8A2C-D6C44EBF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5FADF3-4F50-476B-B7D2-6D7C6537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32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D6651-5AB0-44F5-93CF-ADB6B8B2B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47090F-24A9-44CC-B68C-970305F59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04E66-BB19-435D-B791-7CE67026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5512B7-5F44-4FCD-A0C4-CE024B2E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9C6176-34F0-4853-BA84-257C985B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142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FF6D63-C581-47DF-9D68-241EDF29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C9070C-73CA-4627-8352-4F4F8487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D5A65C-C383-47F7-9254-4CF3315A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EEC979-DC56-45AC-AB85-E5A352DD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A6BCD7-1714-4A38-B106-9A5BEDE1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721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8A70AC-0B8A-43DF-8911-9D1FF2F9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58342-B608-48F0-A1E9-8460FFF0A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96F9FE-56C9-46D1-8207-76DC298D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A55E8B-7ECB-4F93-B1ED-39918A63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0D6650-74C2-4BAB-8863-829F0AAB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67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DB4A26-ED71-47C1-B96F-D53DD92B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65012E-51EC-4AEB-939D-1F7D251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7" y="2434167"/>
            <a:ext cx="2900363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68B371-02C3-4BFB-BB74-004DDED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6150" y="2434167"/>
            <a:ext cx="2900363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53CF7A-F8B6-4B15-A19F-A1EA5C4C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FB8281-A897-40BD-A185-9D191FFA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C33355-148C-4BF9-8886-BDCDB636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116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15D201-6EB7-4091-82A0-450EA996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9" y="486834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3AEFF3-450A-4153-BDFA-01C9D1FC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679" y="2241551"/>
            <a:ext cx="290155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B0624B-BA90-4E37-8CE9-A0B5353CF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679" y="3340100"/>
            <a:ext cx="290155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9F9372-E8B1-4BBE-A110-A3BE1D3CD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841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93ACCF5-6D4C-4F8D-A64F-C35F865AA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CE6DFB5-1E30-4417-A907-3375375D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E43C65-6424-47FA-BA91-4D50EB98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C09A56C-18F1-4DBF-99FA-AA953B69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362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532A51-2A50-40C4-8126-C80A8D1B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973B4A-2D1A-47DD-B268-1941DD91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2384C5-7C52-4406-AD6F-D4074001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D2AE576-A2BA-4C2D-B126-FFC4902F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669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3E6344-B08C-46AD-B280-CF4C0E04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6F45CD66-9E4C-433A-9459-9F0AE883A2ED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2816B2-013F-4F02-9910-5D1BD191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85136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FF573C-F22E-403E-9E5D-3EA37D85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1E43D44F-3F80-4268-8096-DC7AAAE369A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705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0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latinLnBrk="0" hangingPunct="1">
        <a:spcBef>
          <a:spcPct val="0"/>
        </a:spcBef>
        <a:buNone/>
        <a:defRPr kumimoji="1" sz="21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Tx/>
        <a:buBlip>
          <a:blip r:embed="rId4"/>
        </a:buBlip>
        <a:defRPr kumimoji="1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Tx/>
        <a:buBlip>
          <a:blip r:embed="rId5"/>
        </a:buBlip>
        <a:defRPr kumimoji="1"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Tx/>
        <a:buBlip>
          <a:blip r:embed="rId6"/>
        </a:buBlip>
        <a:defRPr kumimoji="1"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Tx/>
        <a:buBlip>
          <a:blip r:embed="rId5"/>
        </a:buBlip>
        <a:defRPr kumimoji="1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Tx/>
        <a:buBlip>
          <a:blip r:embed="rId7"/>
        </a:buBlip>
        <a:defRPr kumimoji="1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28813" indent="-214313" algn="l" defTabSz="685800" rtl="0" eaLnBrk="1" latinLnBrk="0" hangingPunct="1">
        <a:spcBef>
          <a:spcPct val="20000"/>
        </a:spcBef>
        <a:buFontTx/>
        <a:buBlip>
          <a:blip r:embed="rId8"/>
        </a:buBlip>
        <a:defRPr kumimoji="1"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271713" indent="-214313" algn="l" defTabSz="685800" rtl="0" eaLnBrk="1" latinLnBrk="0" hangingPunct="1">
        <a:spcBef>
          <a:spcPct val="20000"/>
        </a:spcBef>
        <a:buFontTx/>
        <a:buBlip>
          <a:blip r:embed="rId8"/>
        </a:buBlip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614613" indent="-214313" algn="l" defTabSz="685800" rtl="0" eaLnBrk="1" latinLnBrk="0" hangingPunct="1">
        <a:spcBef>
          <a:spcPct val="20000"/>
        </a:spcBef>
        <a:buFontTx/>
        <a:buBlip>
          <a:blip r:embed="rId8"/>
        </a:buBlip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57513" indent="-214313" algn="l" defTabSz="685800" rtl="0" eaLnBrk="1" latinLnBrk="0" hangingPunct="1">
        <a:spcBef>
          <a:spcPct val="20000"/>
        </a:spcBef>
        <a:buFontTx/>
        <a:buBlip>
          <a:blip r:embed="rId8"/>
        </a:buBlip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B34585D-59BA-4644-8553-CB04D4D8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ADA279-A9DD-46A0-AD15-9CD4C1C50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3F3659-E44E-4F05-9F87-CD3E2D4A7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0C24-0FE7-4636-AA43-30AB99E191CF}" type="datetimeFigureOut">
              <a:rPr kumimoji="1" lang="ja-JP" altLang="en-US" smtClean="0"/>
              <a:t>2026/4/6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8CB7D4-D31F-4FA3-A0C4-A5AC12CDB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9CF7AF-EBAC-4172-8D70-3EC284FF1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1B88-3FF2-4A22-8C41-0CF45215B1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98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A706CE6-02D2-4951-ACE6-8BC732685054}"/>
              </a:ext>
            </a:extLst>
          </p:cNvPr>
          <p:cNvSpPr/>
          <p:nvPr/>
        </p:nvSpPr>
        <p:spPr>
          <a:xfrm>
            <a:off x="0" y="-108520"/>
            <a:ext cx="6857999" cy="4467903"/>
          </a:xfrm>
          <a:prstGeom prst="rect">
            <a:avLst/>
          </a:prstGeom>
          <a:blipFill dpi="0" rotWithShape="1">
            <a:blip r:embed="rId3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A2FBA24-62F3-4E59-825E-64F244D00C7B}"/>
              </a:ext>
            </a:extLst>
          </p:cNvPr>
          <p:cNvSpPr/>
          <p:nvPr/>
        </p:nvSpPr>
        <p:spPr>
          <a:xfrm>
            <a:off x="601132" y="3419871"/>
            <a:ext cx="5637260" cy="5616623"/>
          </a:xfrm>
          <a:prstGeom prst="roundRect">
            <a:avLst>
              <a:gd name="adj" fmla="val 2672"/>
            </a:avLst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288A4674-6A23-43A4-ABA5-0A3A75A7CA12}"/>
              </a:ext>
            </a:extLst>
          </p:cNvPr>
          <p:cNvSpPr/>
          <p:nvPr/>
        </p:nvSpPr>
        <p:spPr>
          <a:xfrm>
            <a:off x="601132" y="3430953"/>
            <a:ext cx="5637260" cy="398596"/>
          </a:xfrm>
          <a:prstGeom prst="roundRect">
            <a:avLst>
              <a:gd name="adj" fmla="val 3204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A267BF72-BDC8-40EE-BFAF-955C8AE376E6}"/>
              </a:ext>
            </a:extLst>
          </p:cNvPr>
          <p:cNvSpPr/>
          <p:nvPr/>
        </p:nvSpPr>
        <p:spPr>
          <a:xfrm>
            <a:off x="618007" y="3494765"/>
            <a:ext cx="5612434" cy="6370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73C2115D-5AA7-488C-A2D1-EF271D782BE3}"/>
              </a:ext>
            </a:extLst>
          </p:cNvPr>
          <p:cNvSpPr txBox="1"/>
          <p:nvPr/>
        </p:nvSpPr>
        <p:spPr>
          <a:xfrm>
            <a:off x="890633" y="3521249"/>
            <a:ext cx="514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高速印刷かつ低ランニングコストで印刷ボリュームの</a:t>
            </a:r>
            <a:endParaRPr lang="en-US" altLang="ja-JP" sz="1600" b="1" i="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多い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物流</a:t>
            </a:r>
            <a:r>
              <a:rPr lang="ja-JP" altLang="en-US" sz="16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現場を支える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A3</a:t>
            </a:r>
            <a:r>
              <a:rPr lang="ja-JP" altLang="en-US" sz="16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モノクロプリンター、登場</a:t>
            </a:r>
            <a:r>
              <a:rPr lang="en-US" altLang="ja-JP" sz="16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7" name="図 146">
            <a:extLst>
              <a:ext uri="{FF2B5EF4-FFF2-40B4-BE49-F238E27FC236}">
                <a16:creationId xmlns:a16="http://schemas.microsoft.com/office/drawing/2014/main" id="{1FB3B673-6023-4E4C-8930-B70F92ADA6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657" y="5866596"/>
            <a:ext cx="747693" cy="366295"/>
          </a:xfrm>
          <a:prstGeom prst="rect">
            <a:avLst/>
          </a:prstGeom>
        </p:spPr>
      </p:pic>
      <p:sp>
        <p:nvSpPr>
          <p:cNvPr id="95" name="四角形: 角を丸くする 94">
            <a:extLst>
              <a:ext uri="{FF2B5EF4-FFF2-40B4-BE49-F238E27FC236}">
                <a16:creationId xmlns:a16="http://schemas.microsoft.com/office/drawing/2014/main" id="{24B7D7DB-9E86-4B79-BE98-B95E9FEF9840}"/>
              </a:ext>
            </a:extLst>
          </p:cNvPr>
          <p:cNvSpPr/>
          <p:nvPr/>
        </p:nvSpPr>
        <p:spPr>
          <a:xfrm>
            <a:off x="4026630" y="5157720"/>
            <a:ext cx="1028074" cy="413733"/>
          </a:xfrm>
          <a:prstGeom prst="round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四角形: 角を丸くする 138">
            <a:extLst>
              <a:ext uri="{FF2B5EF4-FFF2-40B4-BE49-F238E27FC236}">
                <a16:creationId xmlns:a16="http://schemas.microsoft.com/office/drawing/2014/main" id="{D09286AE-F23B-417F-8CCA-C9CB0781DDA3}"/>
              </a:ext>
            </a:extLst>
          </p:cNvPr>
          <p:cNvSpPr/>
          <p:nvPr/>
        </p:nvSpPr>
        <p:spPr>
          <a:xfrm>
            <a:off x="5096664" y="5157720"/>
            <a:ext cx="986472" cy="413733"/>
          </a:xfrm>
          <a:prstGeom prst="round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370AE3F8-6093-4810-9E5C-753D13C8E1BB}"/>
              </a:ext>
            </a:extLst>
          </p:cNvPr>
          <p:cNvSpPr/>
          <p:nvPr/>
        </p:nvSpPr>
        <p:spPr>
          <a:xfrm>
            <a:off x="3962317" y="5643245"/>
            <a:ext cx="1204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装置寿命</a:t>
            </a:r>
            <a:endParaRPr lang="en-US" altLang="ja-JP" sz="1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200"/>
              </a:lnSpc>
            </a:pPr>
            <a:r>
              <a:rPr lang="en-US" altLang="ja-JP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  <a:r>
              <a:rPr lang="en-US" altLang="ja-JP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150</a:t>
            </a:r>
            <a:r>
              <a:rPr lang="ja-JP" altLang="en-US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lang="ja-JP" altLang="en-US" sz="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</a:t>
            </a:r>
            <a:endParaRPr lang="en-US" altLang="ja-JP" sz="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6DD19B29-EF54-47B1-97D9-3E1E8210736C}"/>
              </a:ext>
            </a:extLst>
          </p:cNvPr>
          <p:cNvSpPr/>
          <p:nvPr/>
        </p:nvSpPr>
        <p:spPr>
          <a:xfrm>
            <a:off x="4026630" y="5636441"/>
            <a:ext cx="1062848" cy="413733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170E8278-9900-4E02-81DE-FFEE90C51B4F}"/>
              </a:ext>
            </a:extLst>
          </p:cNvPr>
          <p:cNvSpPr/>
          <p:nvPr/>
        </p:nvSpPr>
        <p:spPr>
          <a:xfrm>
            <a:off x="5092725" y="5646000"/>
            <a:ext cx="973343" cy="381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無線</a:t>
            </a:r>
            <a:r>
              <a:rPr lang="en-US" altLang="ja-JP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LAN</a:t>
            </a:r>
            <a:r>
              <a:rPr lang="ja-JP" altLang="en-US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</a:t>
            </a:r>
            <a:endParaRPr lang="en-US" altLang="ja-JP" sz="1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200"/>
              </a:lnSpc>
            </a:pPr>
            <a:r>
              <a:rPr lang="en-US" altLang="ja-JP" sz="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オプション）</a:t>
            </a:r>
            <a:endParaRPr lang="en-US" altLang="ja-JP" sz="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E36747F3-85A8-47B6-A288-60CE99BB8900}"/>
              </a:ext>
            </a:extLst>
          </p:cNvPr>
          <p:cNvSpPr/>
          <p:nvPr/>
        </p:nvSpPr>
        <p:spPr>
          <a:xfrm>
            <a:off x="5149334" y="5622731"/>
            <a:ext cx="933802" cy="413733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12B4C7CE-AA98-4263-B516-08BDB2672988}"/>
              </a:ext>
            </a:extLst>
          </p:cNvPr>
          <p:cNvSpPr/>
          <p:nvPr/>
        </p:nvSpPr>
        <p:spPr>
          <a:xfrm>
            <a:off x="4126452" y="5140616"/>
            <a:ext cx="81495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印刷速度</a:t>
            </a:r>
            <a:endParaRPr lang="en-US" altLang="ja-JP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6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</a:t>
            </a:r>
            <a:r>
              <a:rPr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3D077E5B-4D97-47CE-A488-85350B319B22}"/>
              </a:ext>
            </a:extLst>
          </p:cNvPr>
          <p:cNvSpPr/>
          <p:nvPr/>
        </p:nvSpPr>
        <p:spPr>
          <a:xfrm>
            <a:off x="5076503" y="5167484"/>
            <a:ext cx="102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ランニングコスト</a:t>
            </a:r>
            <a:endParaRPr lang="en-US" altLang="ja-JP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3.2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</a:t>
            </a:r>
            <a:endParaRPr lang="en-US" altLang="ja-JP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A9704249-7CBC-46BB-A4FB-03F8CF892A00}"/>
              </a:ext>
            </a:extLst>
          </p:cNvPr>
          <p:cNvSpPr/>
          <p:nvPr/>
        </p:nvSpPr>
        <p:spPr>
          <a:xfrm>
            <a:off x="1887984" y="899592"/>
            <a:ext cx="3245922" cy="1620720"/>
          </a:xfrm>
          <a:prstGeom prst="ellipse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51AC1DB8-9849-4CCE-9E40-25AEB9FEB426}"/>
              </a:ext>
            </a:extLst>
          </p:cNvPr>
          <p:cNvSpPr/>
          <p:nvPr/>
        </p:nvSpPr>
        <p:spPr>
          <a:xfrm>
            <a:off x="3301617" y="1903754"/>
            <a:ext cx="3274594" cy="1567534"/>
          </a:xfrm>
          <a:prstGeom prst="ellipse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F791547D-156D-4391-9A62-CADF05CEBD96}"/>
              </a:ext>
            </a:extLst>
          </p:cNvPr>
          <p:cNvSpPr/>
          <p:nvPr/>
        </p:nvSpPr>
        <p:spPr>
          <a:xfrm>
            <a:off x="301119" y="1924346"/>
            <a:ext cx="3274594" cy="1567534"/>
          </a:xfrm>
          <a:prstGeom prst="ellipse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14CFED9-BBD1-4042-8305-9CF796B7145F}"/>
              </a:ext>
            </a:extLst>
          </p:cNvPr>
          <p:cNvSpPr txBox="1"/>
          <p:nvPr/>
        </p:nvSpPr>
        <p:spPr>
          <a:xfrm>
            <a:off x="1771055" y="1166438"/>
            <a:ext cx="33401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高コスパ</a:t>
            </a:r>
            <a:endParaRPr kumimoji="1" lang="en-US" altLang="ja-JP" sz="20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業界唯一の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年間無償保証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「メンテナンス品無償提供」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06E6F1B-60B7-45A4-A062-9E12915F2541}"/>
              </a:ext>
            </a:extLst>
          </p:cNvPr>
          <p:cNvSpPr txBox="1"/>
          <p:nvPr/>
        </p:nvSpPr>
        <p:spPr>
          <a:xfrm>
            <a:off x="3604739" y="2324500"/>
            <a:ext cx="33401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高耐久・安定稼働</a:t>
            </a:r>
            <a:endParaRPr lang="en-US" altLang="ja-JP" sz="20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シンプル構造で実現した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万ページの高耐久、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高メンテナンス性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D5F7979-C9DB-4050-A2D6-80D73D767276}"/>
              </a:ext>
            </a:extLst>
          </p:cNvPr>
          <p:cNvSpPr txBox="1"/>
          <p:nvPr/>
        </p:nvSpPr>
        <p:spPr>
          <a:xfrm>
            <a:off x="-49909" y="2317786"/>
            <a:ext cx="33401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高生産性</a:t>
            </a:r>
            <a:endParaRPr lang="en-US" altLang="ja-JP" sz="20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連続印刷速度：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ファースト印刷時間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           ：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5.8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秒以下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FF56472C-A038-44BB-843F-4F2BB882B9EA}"/>
              </a:ext>
            </a:extLst>
          </p:cNvPr>
          <p:cNvSpPr/>
          <p:nvPr/>
        </p:nvSpPr>
        <p:spPr>
          <a:xfrm>
            <a:off x="286128" y="126214"/>
            <a:ext cx="6621780" cy="1026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日々大量に伝票を出力する物流・倉庫現場に最適</a:t>
            </a:r>
            <a:r>
              <a:rPr lang="en-US" altLang="ja-JP" sz="2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</a:p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安心が続く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年保証。 </a:t>
            </a:r>
            <a:r>
              <a:rPr kumimoji="1" lang="en-US" altLang="ja-JP" sz="2000" b="1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OKI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モノクロ</a:t>
            </a:r>
            <a:r>
              <a:rPr kumimoji="1" lang="en-US" altLang="ja-JP" sz="2000" b="1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プリンタ</a:t>
            </a:r>
            <a:r>
              <a:rPr kumimoji="1" lang="ja-JP" altLang="en-US" sz="2000" b="1" spc="-3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000" b="1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COREFIDO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en-US" sz="2000" b="1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新製品、誕生。</a:t>
            </a:r>
            <a:endParaRPr kumimoji="1" lang="en-US" altLang="ja-JP" sz="2000" b="1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BECF0F0-844D-4084-9FA5-93722273DE5F}"/>
              </a:ext>
            </a:extLst>
          </p:cNvPr>
          <p:cNvSpPr txBox="1"/>
          <p:nvPr/>
        </p:nvSpPr>
        <p:spPr>
          <a:xfrm>
            <a:off x="854537" y="6311225"/>
            <a:ext cx="15618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100" b="1" i="0" dirty="0">
                <a:solidFill>
                  <a:srgbClr val="2121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標準</a:t>
            </a:r>
            <a:r>
              <a:rPr lang="ja-JP" altLang="en-US" sz="1100" b="1" i="0">
                <a:solidFill>
                  <a:srgbClr val="2121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価格：</a:t>
            </a:r>
            <a:r>
              <a:rPr lang="en-US" altLang="ja-JP" sz="1100" b="1" i="0" dirty="0">
                <a:solidFill>
                  <a:srgbClr val="2121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198,000</a:t>
            </a:r>
            <a:endParaRPr lang="en-US" altLang="ja-JP" sz="12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7BD97B0-3971-4527-8205-8FE89762A7FF}"/>
              </a:ext>
            </a:extLst>
          </p:cNvPr>
          <p:cNvSpPr txBox="1"/>
          <p:nvPr/>
        </p:nvSpPr>
        <p:spPr>
          <a:xfrm>
            <a:off x="4710647" y="7423499"/>
            <a:ext cx="13275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900" b="1" dirty="0">
                <a:solidFill>
                  <a:srgbClr val="21212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標準価格：</a:t>
            </a:r>
            <a:r>
              <a:rPr lang="en-US" altLang="ja-JP" sz="900" b="1" dirty="0">
                <a:solidFill>
                  <a:srgbClr val="21212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82,000</a:t>
            </a:r>
            <a:r>
              <a:rPr lang="ja-JP" altLang="en-US" sz="900" b="1" dirty="0">
                <a:solidFill>
                  <a:srgbClr val="21212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900" b="1" i="0" dirty="0">
              <a:solidFill>
                <a:srgbClr val="21212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2BDC0A-ED71-5782-A14A-507CE50A9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227" y="4228557"/>
            <a:ext cx="2146885" cy="87702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F106F1A-3C56-4736-978C-2D9971B7E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003" y="2177307"/>
            <a:ext cx="1350277" cy="1089774"/>
          </a:xfrm>
          <a:prstGeom prst="rect">
            <a:avLst/>
          </a:prstGeom>
        </p:spPr>
      </p:pic>
      <p:pic>
        <p:nvPicPr>
          <p:cNvPr id="20" name="図 19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E82E8DA-6FCF-FB42-84CC-DD0DD354EA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46"/>
          <a:stretch/>
        </p:blipFill>
        <p:spPr>
          <a:xfrm>
            <a:off x="1849926" y="5834427"/>
            <a:ext cx="1023555" cy="12418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F3E4CAF-58C1-F3CF-C648-63E3FB173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014" y="8061151"/>
            <a:ext cx="2118921" cy="865601"/>
          </a:xfrm>
          <a:prstGeom prst="rect">
            <a:avLst/>
          </a:prstGeom>
        </p:spPr>
      </p:pic>
      <p:pic>
        <p:nvPicPr>
          <p:cNvPr id="23" name="図 22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16C773C-B07E-C01A-8CFC-426A9C783B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80" y="7050743"/>
            <a:ext cx="756196" cy="274357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FAC166C5-EAF4-F4B0-FB5C-D6EA76C24FBF}"/>
              </a:ext>
            </a:extLst>
          </p:cNvPr>
          <p:cNvSpPr/>
          <p:nvPr/>
        </p:nvSpPr>
        <p:spPr>
          <a:xfrm>
            <a:off x="2646044" y="4499992"/>
            <a:ext cx="1185775" cy="10081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201B37-9396-7FC2-F239-BE18F40995F5}"/>
              </a:ext>
            </a:extLst>
          </p:cNvPr>
          <p:cNvSpPr txBox="1"/>
          <p:nvPr/>
        </p:nvSpPr>
        <p:spPr>
          <a:xfrm>
            <a:off x="2659282" y="4572000"/>
            <a:ext cx="1104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NEW</a:t>
            </a:r>
          </a:p>
          <a:p>
            <a:pPr algn="ctr"/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月発売</a:t>
            </a: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D9B7564-4818-0719-15CA-65964BCD1D3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3747" t="12144" r="11492" b="8806"/>
          <a:stretch/>
        </p:blipFill>
        <p:spPr>
          <a:xfrm>
            <a:off x="861255" y="7018204"/>
            <a:ext cx="913464" cy="772711"/>
          </a:xfrm>
          <a:prstGeom prst="rect">
            <a:avLst/>
          </a:prstGeom>
        </p:spPr>
      </p:pic>
      <p:sp>
        <p:nvSpPr>
          <p:cNvPr id="29" name="AutoShape 2" descr="B433dn">
            <a:extLst>
              <a:ext uri="{FF2B5EF4-FFF2-40B4-BE49-F238E27FC236}">
                <a16:creationId xmlns:a16="http://schemas.microsoft.com/office/drawing/2014/main" id="{C90AA05F-1118-E94C-44EC-646A98B322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EB9144C6-197B-F96C-F227-8E1827BFF327}"/>
              </a:ext>
            </a:extLst>
          </p:cNvPr>
          <p:cNvGrpSpPr/>
          <p:nvPr/>
        </p:nvGrpSpPr>
        <p:grpSpPr>
          <a:xfrm>
            <a:off x="2442662" y="7062723"/>
            <a:ext cx="770314" cy="302584"/>
            <a:chOff x="2041946" y="7524041"/>
            <a:chExt cx="770314" cy="302584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D8097316-52FD-CF49-1092-5210DC2EA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47417" t="-2981" b="-1"/>
            <a:stretch/>
          </p:blipFill>
          <p:spPr>
            <a:xfrm>
              <a:off x="2041946" y="7621239"/>
              <a:ext cx="712655" cy="205386"/>
            </a:xfrm>
            <a:prstGeom prst="rect">
              <a:avLst/>
            </a:prstGeom>
          </p:spPr>
        </p:pic>
        <p:pic>
          <p:nvPicPr>
            <p:cNvPr id="35" name="図 34" descr="ロゴ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D8E257EF-84DB-AA96-8209-FEC55CAA6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98"/>
            <a:stretch/>
          </p:blipFill>
          <p:spPr>
            <a:xfrm>
              <a:off x="2056064" y="7524041"/>
              <a:ext cx="756196" cy="97198"/>
            </a:xfrm>
            <a:prstGeom prst="rect">
              <a:avLst/>
            </a:prstGeom>
          </p:spPr>
        </p:pic>
      </p:grp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3F56FA00-3CA4-566A-B8A3-092BFDEC6AB4}"/>
              </a:ext>
            </a:extLst>
          </p:cNvPr>
          <p:cNvCxnSpPr>
            <a:cxnSpLocks/>
          </p:cNvCxnSpPr>
          <p:nvPr/>
        </p:nvCxnSpPr>
        <p:spPr>
          <a:xfrm>
            <a:off x="764704" y="6754666"/>
            <a:ext cx="5250682" cy="0"/>
          </a:xfrm>
          <a:prstGeom prst="line">
            <a:avLst/>
          </a:prstGeom>
          <a:ln w="28575" cap="rnd">
            <a:solidFill>
              <a:srgbClr val="00B05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86C1E24-D50E-23F5-D346-C3F3C1B15899}"/>
              </a:ext>
            </a:extLst>
          </p:cNvPr>
          <p:cNvSpPr/>
          <p:nvPr/>
        </p:nvSpPr>
        <p:spPr>
          <a:xfrm>
            <a:off x="4513189" y="6987930"/>
            <a:ext cx="45719" cy="355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28E0687-223B-3DE6-6B81-88CA4CAA5931}"/>
              </a:ext>
            </a:extLst>
          </p:cNvPr>
          <p:cNvSpPr txBox="1"/>
          <p:nvPr/>
        </p:nvSpPr>
        <p:spPr>
          <a:xfrm>
            <a:off x="1981740" y="7423499"/>
            <a:ext cx="13275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900" b="1" dirty="0">
                <a:solidFill>
                  <a:srgbClr val="21212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標準価格：</a:t>
            </a:r>
            <a:r>
              <a:rPr lang="en-US" altLang="ja-JP" sz="900" b="1" dirty="0">
                <a:solidFill>
                  <a:srgbClr val="21212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98,000</a:t>
            </a:r>
            <a:r>
              <a:rPr lang="ja-JP" altLang="en-US" sz="900" b="1" dirty="0">
                <a:solidFill>
                  <a:srgbClr val="21212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900" b="1" i="0" dirty="0">
              <a:solidFill>
                <a:srgbClr val="21212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A25EA91E-33EA-E96B-E1F4-E630528345E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250" t="33878" r="64800" b="52852"/>
          <a:stretch/>
        </p:blipFill>
        <p:spPr>
          <a:xfrm>
            <a:off x="1736018" y="6991336"/>
            <a:ext cx="695758" cy="400847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10E2D943-45A2-AA29-B35E-F526D67FD49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191" t="11935" r="10383" b="11764"/>
          <a:stretch/>
        </p:blipFill>
        <p:spPr>
          <a:xfrm>
            <a:off x="3565197" y="6967233"/>
            <a:ext cx="922865" cy="709245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1FFA66ED-D483-E627-C500-8A5FAA48498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250" t="33878" r="64800" b="52852"/>
          <a:stretch/>
        </p:blipFill>
        <p:spPr>
          <a:xfrm>
            <a:off x="4499210" y="6991336"/>
            <a:ext cx="695758" cy="400847"/>
          </a:xfrm>
          <a:prstGeom prst="rect">
            <a:avLst/>
          </a:prstGeom>
        </p:spPr>
      </p:pic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0369540D-C331-518B-5CAE-553E6CA07E0D}"/>
              </a:ext>
            </a:extLst>
          </p:cNvPr>
          <p:cNvSpPr/>
          <p:nvPr/>
        </p:nvSpPr>
        <p:spPr>
          <a:xfrm>
            <a:off x="871756" y="7964097"/>
            <a:ext cx="2930852" cy="413733"/>
          </a:xfrm>
          <a:prstGeom prst="round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07955F1C-7DB5-6BAA-8199-DCDEE65B54E7}"/>
              </a:ext>
            </a:extLst>
          </p:cNvPr>
          <p:cNvSpPr/>
          <p:nvPr/>
        </p:nvSpPr>
        <p:spPr>
          <a:xfrm>
            <a:off x="871756" y="8472165"/>
            <a:ext cx="986472" cy="413733"/>
          </a:xfrm>
          <a:prstGeom prst="round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1665E4F8-3248-3B0A-A900-478794F8F37A}"/>
              </a:ext>
            </a:extLst>
          </p:cNvPr>
          <p:cNvSpPr/>
          <p:nvPr/>
        </p:nvSpPr>
        <p:spPr>
          <a:xfrm>
            <a:off x="1858947" y="8478969"/>
            <a:ext cx="1075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装置寿命</a:t>
            </a:r>
            <a:endParaRPr lang="en-US" altLang="ja-JP" sz="1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200"/>
              </a:lnSpc>
            </a:pPr>
            <a:r>
              <a:rPr lang="en-US" altLang="ja-JP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  <a:r>
              <a:rPr lang="en-US" altLang="ja-JP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lang="ja-JP" altLang="en-US" sz="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</a:t>
            </a:r>
            <a:endParaRPr lang="en-US" altLang="ja-JP" sz="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1C678FAF-EE7B-6F78-0310-A84DDABEC9E9}"/>
              </a:ext>
            </a:extLst>
          </p:cNvPr>
          <p:cNvSpPr/>
          <p:nvPr/>
        </p:nvSpPr>
        <p:spPr>
          <a:xfrm>
            <a:off x="1898360" y="8472165"/>
            <a:ext cx="986472" cy="413733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357D18D-0F04-BA3F-BD99-9710E378BC93}"/>
              </a:ext>
            </a:extLst>
          </p:cNvPr>
          <p:cNvSpPr/>
          <p:nvPr/>
        </p:nvSpPr>
        <p:spPr>
          <a:xfrm>
            <a:off x="2877270" y="8481724"/>
            <a:ext cx="973343" cy="381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無線</a:t>
            </a:r>
            <a:r>
              <a:rPr lang="en-US" altLang="ja-JP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LAN</a:t>
            </a:r>
            <a:r>
              <a:rPr lang="ja-JP" altLang="en-US" sz="1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</a:t>
            </a:r>
            <a:endParaRPr lang="en-US" altLang="ja-JP" sz="1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200"/>
              </a:lnSpc>
            </a:pPr>
            <a:r>
              <a:rPr lang="en-US" altLang="ja-JP" sz="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8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オプション）</a:t>
            </a:r>
            <a:endParaRPr lang="en-US" altLang="ja-JP" sz="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8E987E73-9E7A-5387-7158-068B4C3F5C84}"/>
              </a:ext>
            </a:extLst>
          </p:cNvPr>
          <p:cNvSpPr/>
          <p:nvPr/>
        </p:nvSpPr>
        <p:spPr>
          <a:xfrm>
            <a:off x="2917543" y="8472165"/>
            <a:ext cx="885065" cy="413733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2B276727-B769-F466-DF9D-AF85134959BD}"/>
              </a:ext>
            </a:extLst>
          </p:cNvPr>
          <p:cNvSpPr/>
          <p:nvPr/>
        </p:nvSpPr>
        <p:spPr>
          <a:xfrm>
            <a:off x="1601472" y="8109605"/>
            <a:ext cx="81495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</a:t>
            </a:r>
            <a:r>
              <a:rPr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B450D361-9971-BBEA-F436-3F129CDFA395}"/>
              </a:ext>
            </a:extLst>
          </p:cNvPr>
          <p:cNvSpPr/>
          <p:nvPr/>
        </p:nvSpPr>
        <p:spPr>
          <a:xfrm>
            <a:off x="858484" y="8478969"/>
            <a:ext cx="102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ランニングコスト</a:t>
            </a:r>
            <a:endParaRPr lang="en-US" altLang="ja-JP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3.3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</a:t>
            </a:r>
            <a:endParaRPr lang="en-US" altLang="ja-JP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60B3CC70-A927-6533-9908-E32415E89F52}"/>
              </a:ext>
            </a:extLst>
          </p:cNvPr>
          <p:cNvSpPr/>
          <p:nvPr/>
        </p:nvSpPr>
        <p:spPr>
          <a:xfrm>
            <a:off x="2801007" y="8109605"/>
            <a:ext cx="81495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</a:t>
            </a:r>
            <a:r>
              <a:rPr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2BED8DDE-B121-41EA-A045-E04350E40D9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4861" t="-5318" b="-1"/>
          <a:stretch/>
        </p:blipFill>
        <p:spPr>
          <a:xfrm>
            <a:off x="1727036" y="7993148"/>
            <a:ext cx="519487" cy="14601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93F4F8D2-4A6A-8375-53D0-80483E5B779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44775" t="1626"/>
          <a:stretch/>
        </p:blipFill>
        <p:spPr>
          <a:xfrm>
            <a:off x="2946581" y="7994203"/>
            <a:ext cx="495778" cy="133896"/>
          </a:xfrm>
          <a:prstGeom prst="rect">
            <a:avLst/>
          </a:prstGeom>
        </p:spPr>
      </p:pic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31CB765C-DD0F-08B1-5D38-BD3AE4ACB9EF}"/>
              </a:ext>
            </a:extLst>
          </p:cNvPr>
          <p:cNvSpPr/>
          <p:nvPr/>
        </p:nvSpPr>
        <p:spPr>
          <a:xfrm>
            <a:off x="823943" y="8047852"/>
            <a:ext cx="814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印刷速度</a:t>
            </a:r>
          </a:p>
        </p:txBody>
      </p: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DEAFFCC1-5D8F-4397-42DF-A01EB1A59993}"/>
              </a:ext>
            </a:extLst>
          </p:cNvPr>
          <p:cNvSpPr/>
          <p:nvPr/>
        </p:nvSpPr>
        <p:spPr>
          <a:xfrm>
            <a:off x="4004941" y="7793867"/>
            <a:ext cx="2063692" cy="274867"/>
          </a:xfrm>
          <a:prstGeom prst="round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3CE3C939-8576-85C2-4FA1-4B4ABE834D80}"/>
              </a:ext>
            </a:extLst>
          </p:cNvPr>
          <p:cNvSpPr txBox="1"/>
          <p:nvPr/>
        </p:nvSpPr>
        <p:spPr>
          <a:xfrm>
            <a:off x="4005064" y="7828047"/>
            <a:ext cx="24170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NEW </a:t>
            </a:r>
            <a:r>
              <a:rPr lang="en-US" altLang="ja-JP" sz="11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11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1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1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月発売</a:t>
            </a:r>
            <a:r>
              <a:rPr lang="en-US" altLang="ja-JP" sz="11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755EBD-4EDC-2545-15E2-0CC5BC8EF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13761" r="6905" b="13898"/>
          <a:stretch/>
        </p:blipFill>
        <p:spPr bwMode="auto">
          <a:xfrm>
            <a:off x="828966" y="4171067"/>
            <a:ext cx="1628635" cy="16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D27FDB-21A7-E145-48C7-EA62CB00D0F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50000" t="82781" r="13714" b="8573"/>
          <a:stretch/>
        </p:blipFill>
        <p:spPr>
          <a:xfrm>
            <a:off x="1814283" y="5973951"/>
            <a:ext cx="1382515" cy="3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1018950-1986-E457-52DE-950375A7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39" y="3216252"/>
            <a:ext cx="1319755" cy="1025593"/>
          </a:xfrm>
          <a:prstGeom prst="rect">
            <a:avLst/>
          </a:prstGeom>
        </p:spPr>
      </p:pic>
      <p:pic>
        <p:nvPicPr>
          <p:cNvPr id="290" name="図 289">
            <a:extLst>
              <a:ext uri="{FF2B5EF4-FFF2-40B4-BE49-F238E27FC236}">
                <a16:creationId xmlns:a16="http://schemas.microsoft.com/office/drawing/2014/main" id="{70E7B282-9157-4C1D-8DA6-B01BD7C3C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40" y="5958371"/>
            <a:ext cx="5635439" cy="2247516"/>
          </a:xfrm>
          <a:prstGeom prst="rect">
            <a:avLst/>
          </a:prstGeom>
        </p:spPr>
      </p:pic>
      <p:sp>
        <p:nvSpPr>
          <p:cNvPr id="265" name="四角形: 角を丸くする 264">
            <a:extLst>
              <a:ext uri="{FF2B5EF4-FFF2-40B4-BE49-F238E27FC236}">
                <a16:creationId xmlns:a16="http://schemas.microsoft.com/office/drawing/2014/main" id="{D460846F-4845-4D8E-BA3B-227459A30D1F}"/>
              </a:ext>
            </a:extLst>
          </p:cNvPr>
          <p:cNvSpPr/>
          <p:nvPr/>
        </p:nvSpPr>
        <p:spPr>
          <a:xfrm>
            <a:off x="606334" y="678861"/>
            <a:ext cx="5635439" cy="38453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56FA942-F1FD-43A0-933B-9C0502E10324}"/>
              </a:ext>
            </a:extLst>
          </p:cNvPr>
          <p:cNvSpPr/>
          <p:nvPr/>
        </p:nvSpPr>
        <p:spPr>
          <a:xfrm>
            <a:off x="606334" y="807624"/>
            <a:ext cx="5639279" cy="564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FDD594BC-7068-4DCC-8C25-3276DDA2FC8F}"/>
              </a:ext>
            </a:extLst>
          </p:cNvPr>
          <p:cNvSpPr/>
          <p:nvPr/>
        </p:nvSpPr>
        <p:spPr>
          <a:xfrm>
            <a:off x="3834471" y="3067897"/>
            <a:ext cx="2186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トータルコスト削減イメージ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07B85626-6526-4F6E-B4A6-C9854F3197C5}"/>
              </a:ext>
            </a:extLst>
          </p:cNvPr>
          <p:cNvSpPr txBox="1"/>
          <p:nvPr/>
        </p:nvSpPr>
        <p:spPr>
          <a:xfrm>
            <a:off x="548680" y="265168"/>
            <a:ext cx="59906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b="1" spc="-40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業界初「独自の長期無償サービス」</a:t>
            </a:r>
            <a:r>
              <a:rPr lang="ja-JP" altLang="en-US" sz="1700" b="1" spc="-4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で、トータルコストを大幅削減</a:t>
            </a:r>
            <a:r>
              <a:rPr lang="en-US" altLang="ja-JP" sz="1700" b="1" spc="-4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EAA58814-1EBF-4905-BC72-AAEDF41A637C}"/>
              </a:ext>
            </a:extLst>
          </p:cNvPr>
          <p:cNvSpPr txBox="1"/>
          <p:nvPr/>
        </p:nvSpPr>
        <p:spPr>
          <a:xfrm>
            <a:off x="534326" y="5673995"/>
            <a:ext cx="31827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年間で発生する各種費用</a:t>
            </a:r>
            <a:endParaRPr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72DDB37E-B1E6-437A-8135-2A699DAA505D}"/>
              </a:ext>
            </a:extLst>
          </p:cNvPr>
          <p:cNvSpPr/>
          <p:nvPr/>
        </p:nvSpPr>
        <p:spPr>
          <a:xfrm>
            <a:off x="610582" y="678858"/>
            <a:ext cx="5635439" cy="4780963"/>
          </a:xfrm>
          <a:prstGeom prst="roundRect">
            <a:avLst>
              <a:gd name="adj" fmla="val 4478"/>
            </a:avLst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740EA6E9-44B5-4FB3-943E-0464F40D7AFD}"/>
              </a:ext>
            </a:extLst>
          </p:cNvPr>
          <p:cNvSpPr txBox="1"/>
          <p:nvPr/>
        </p:nvSpPr>
        <p:spPr>
          <a:xfrm>
            <a:off x="3854659" y="8187937"/>
            <a:ext cx="24384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ISO/IEC 19752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準拠、各社定価ベースでの金額です。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40E15D-0244-4780-83DF-A13145B9839D}"/>
              </a:ext>
            </a:extLst>
          </p:cNvPr>
          <p:cNvSpPr txBox="1"/>
          <p:nvPr/>
        </p:nvSpPr>
        <p:spPr>
          <a:xfrm>
            <a:off x="1611692" y="6199653"/>
            <a:ext cx="140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A3</a:t>
            </a:r>
            <a:r>
              <a:rPr kumimoji="1" lang="ja-JP" altLang="en-US" sz="8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モノクロ</a:t>
            </a:r>
            <a:r>
              <a:rPr kumimoji="1" lang="en-US" altLang="ja-JP" sz="8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LED</a:t>
            </a:r>
            <a:r>
              <a:rPr kumimoji="1" lang="ja-JP" altLang="en-US" sz="8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プリンター</a:t>
            </a:r>
            <a:endParaRPr kumimoji="1" lang="en-US" altLang="ja-JP" sz="800" b="1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800" b="1" dirty="0">
                <a:solidFill>
                  <a:srgbClr val="E2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B843dn</a:t>
            </a:r>
            <a:endParaRPr kumimoji="1" lang="ja-JP" altLang="en-US" sz="800" b="1" dirty="0">
              <a:solidFill>
                <a:srgbClr val="E2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7" name="Text Box 96">
            <a:extLst>
              <a:ext uri="{FF2B5EF4-FFF2-40B4-BE49-F238E27FC236}">
                <a16:creationId xmlns:a16="http://schemas.microsoft.com/office/drawing/2014/main" id="{E0BDD3B0-F1A7-491E-967D-2C108EB6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558" y="4363360"/>
            <a:ext cx="7681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給紙ローラー</a:t>
            </a:r>
          </a:p>
        </p:txBody>
      </p:sp>
      <p:sp>
        <p:nvSpPr>
          <p:cNvPr id="38" name="Text Box 97">
            <a:extLst>
              <a:ext uri="{FF2B5EF4-FFF2-40B4-BE49-F238E27FC236}">
                <a16:creationId xmlns:a16="http://schemas.microsoft.com/office/drawing/2014/main" id="{A8358673-ACCE-4FA7-A3BA-69E736D3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50" y="4695152"/>
            <a:ext cx="2356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どのメーカーのプリンタもある一定枚数を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出力すると</a:t>
            </a:r>
            <a:r>
              <a:rPr lang="ja-JP" altLang="en-US" sz="900" spc="-3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交換する必要がある部品です。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他社は</a:t>
            </a:r>
            <a:r>
              <a:rPr lang="en-US" altLang="ja-JP" sz="9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9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メンテナンス品代</a:t>
            </a:r>
            <a:r>
              <a:rPr lang="en-US" altLang="ja-JP" sz="9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9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＋</a:t>
            </a:r>
            <a:endParaRPr lang="en-US" altLang="ja-JP" sz="9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9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『</a:t>
            </a:r>
            <a:r>
              <a:rPr lang="ja-JP" altLang="en-US" sz="9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交換費用</a:t>
            </a:r>
            <a:r>
              <a:rPr lang="en-US" altLang="ja-JP" sz="9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が必要になります。　</a:t>
            </a:r>
          </a:p>
        </p:txBody>
      </p:sp>
      <p:pic>
        <p:nvPicPr>
          <p:cNvPr id="39" name="Picture 5">
            <a:extLst>
              <a:ext uri="{FF2B5EF4-FFF2-40B4-BE49-F238E27FC236}">
                <a16:creationId xmlns:a16="http://schemas.microsoft.com/office/drawing/2014/main" id="{7CC225D0-C921-4DAA-B59B-22EE925C2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719" y="4075362"/>
            <a:ext cx="844728" cy="58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C355CCB-0A13-4F3C-911B-FE21D46B7E93}"/>
              </a:ext>
            </a:extLst>
          </p:cNvPr>
          <p:cNvSpPr txBox="1"/>
          <p:nvPr/>
        </p:nvSpPr>
        <p:spPr>
          <a:xfrm>
            <a:off x="988074" y="731402"/>
            <a:ext cx="494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世界初の</a:t>
            </a:r>
            <a:r>
              <a: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LED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方式採用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による壊れにくさ。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その自信から以下のサービスをご提供致します。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B2A86963-0B32-408F-9214-ADB7528E48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8895" y="3281986"/>
            <a:ext cx="2939965" cy="2066871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2B784F3-C4DA-40D2-8FDD-ACA237712E03}"/>
              </a:ext>
            </a:extLst>
          </p:cNvPr>
          <p:cNvSpPr/>
          <p:nvPr/>
        </p:nvSpPr>
        <p:spPr>
          <a:xfrm>
            <a:off x="3071705" y="3468585"/>
            <a:ext cx="1110343" cy="23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9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一般的なプリンター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8795CE54-A99A-47F6-8C5E-37FB76D8891D}"/>
              </a:ext>
            </a:extLst>
          </p:cNvPr>
          <p:cNvSpPr/>
          <p:nvPr/>
        </p:nvSpPr>
        <p:spPr>
          <a:xfrm>
            <a:off x="4976464" y="4230260"/>
            <a:ext cx="1110343" cy="23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9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OKI </a:t>
            </a:r>
            <a:r>
              <a:rPr lang="ja-JP" altLang="en-US" sz="9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プリンター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91DDAAE-2609-48A7-AF93-753D37BD925F}"/>
              </a:ext>
            </a:extLst>
          </p:cNvPr>
          <p:cNvSpPr/>
          <p:nvPr/>
        </p:nvSpPr>
        <p:spPr>
          <a:xfrm>
            <a:off x="915704" y="3067897"/>
            <a:ext cx="2186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メンテナンス品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定期交換部品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Text Box 97">
            <a:extLst>
              <a:ext uri="{FF2B5EF4-FFF2-40B4-BE49-F238E27FC236}">
                <a16:creationId xmlns:a16="http://schemas.microsoft.com/office/drawing/2014/main" id="{763D5D1D-C5E4-4390-B7E6-ADB8A31D5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008" y="5939826"/>
            <a:ext cx="38048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OKI</a:t>
            </a:r>
            <a:endParaRPr lang="ja-JP" altLang="en-US" sz="1050" b="1" dirty="0">
              <a:solidFill>
                <a:srgbClr val="EE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4" name="Text Box 97">
            <a:extLst>
              <a:ext uri="{FF2B5EF4-FFF2-40B4-BE49-F238E27FC236}">
                <a16:creationId xmlns:a16="http://schemas.microsoft.com/office/drawing/2014/main" id="{F7C670D1-25A9-4BE4-BBD1-6B56B368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805" y="5940175"/>
            <a:ext cx="4187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</a:t>
            </a:r>
          </a:p>
        </p:txBody>
      </p:sp>
      <p:sp>
        <p:nvSpPr>
          <p:cNvPr id="165" name="Text Box 97">
            <a:extLst>
              <a:ext uri="{FF2B5EF4-FFF2-40B4-BE49-F238E27FC236}">
                <a16:creationId xmlns:a16="http://schemas.microsoft.com/office/drawing/2014/main" id="{CDEB354B-35E8-4DC3-89FA-80D2CEEFC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786" y="5948272"/>
            <a:ext cx="41710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</a:t>
            </a:r>
          </a:p>
        </p:txBody>
      </p:sp>
      <p:sp>
        <p:nvSpPr>
          <p:cNvPr id="166" name="Text Box 97">
            <a:extLst>
              <a:ext uri="{FF2B5EF4-FFF2-40B4-BE49-F238E27FC236}">
                <a16:creationId xmlns:a16="http://schemas.microsoft.com/office/drawing/2014/main" id="{33AA5F6D-20DE-42C5-8143-0C6DC6FF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889" y="5931466"/>
            <a:ext cx="41229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</a:t>
            </a:r>
          </a:p>
        </p:txBody>
      </p:sp>
      <p:sp>
        <p:nvSpPr>
          <p:cNvPr id="168" name="Text Box 97">
            <a:extLst>
              <a:ext uri="{FF2B5EF4-FFF2-40B4-BE49-F238E27FC236}">
                <a16:creationId xmlns:a16="http://schemas.microsoft.com/office/drawing/2014/main" id="{B7EBEFD7-F36E-4ED6-978F-BF44A665C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89" y="6431936"/>
            <a:ext cx="92845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機種名・姿図</a:t>
            </a:r>
          </a:p>
        </p:txBody>
      </p:sp>
      <p:sp>
        <p:nvSpPr>
          <p:cNvPr id="172" name="Text Box 97">
            <a:extLst>
              <a:ext uri="{FF2B5EF4-FFF2-40B4-BE49-F238E27FC236}">
                <a16:creationId xmlns:a16="http://schemas.microsoft.com/office/drawing/2014/main" id="{57AEF65D-89E9-4D09-AA2A-78C5B85D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89" y="6983614"/>
            <a:ext cx="99257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無償保証期間</a:t>
            </a:r>
          </a:p>
        </p:txBody>
      </p:sp>
      <p:sp>
        <p:nvSpPr>
          <p:cNvPr id="173" name="Text Box 97">
            <a:extLst>
              <a:ext uri="{FF2B5EF4-FFF2-40B4-BE49-F238E27FC236}">
                <a16:creationId xmlns:a16="http://schemas.microsoft.com/office/drawing/2014/main" id="{16E07C86-8B0D-4854-BFB3-77B730F70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89" y="7230141"/>
            <a:ext cx="99257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有償保守契約</a:t>
            </a:r>
          </a:p>
        </p:txBody>
      </p:sp>
      <p:sp>
        <p:nvSpPr>
          <p:cNvPr id="174" name="Text Box 97">
            <a:extLst>
              <a:ext uri="{FF2B5EF4-FFF2-40B4-BE49-F238E27FC236}">
                <a16:creationId xmlns:a16="http://schemas.microsoft.com/office/drawing/2014/main" id="{44EE2894-69E7-4CE7-8E7B-42C553AE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89" y="7468566"/>
            <a:ext cx="11272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定期交換部品代</a:t>
            </a: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192FFB0A-E6E3-4EC2-A62C-1E861A241AD4}"/>
              </a:ext>
            </a:extLst>
          </p:cNvPr>
          <p:cNvSpPr txBox="1"/>
          <p:nvPr/>
        </p:nvSpPr>
        <p:spPr>
          <a:xfrm>
            <a:off x="2844664" y="6199653"/>
            <a:ext cx="1143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A3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モノクロ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レーザー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プリンター</a:t>
            </a: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F0407F00-64B6-4FA0-B456-E6F8DDE5E5BA}"/>
              </a:ext>
            </a:extLst>
          </p:cNvPr>
          <p:cNvSpPr txBox="1"/>
          <p:nvPr/>
        </p:nvSpPr>
        <p:spPr>
          <a:xfrm>
            <a:off x="4000611" y="6199653"/>
            <a:ext cx="1095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A3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モノクロ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レーザー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プリンター</a:t>
            </a: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2EBBFCCF-477F-4978-AFE3-5058AF3224AD}"/>
              </a:ext>
            </a:extLst>
          </p:cNvPr>
          <p:cNvSpPr txBox="1"/>
          <p:nvPr/>
        </p:nvSpPr>
        <p:spPr>
          <a:xfrm>
            <a:off x="5116892" y="6199653"/>
            <a:ext cx="110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A3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モノクロ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レーザー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プリンター</a:t>
            </a:r>
          </a:p>
        </p:txBody>
      </p:sp>
      <p:sp>
        <p:nvSpPr>
          <p:cNvPr id="180" name="Text Box 97">
            <a:extLst>
              <a:ext uri="{FF2B5EF4-FFF2-40B4-BE49-F238E27FC236}">
                <a16:creationId xmlns:a16="http://schemas.microsoft.com/office/drawing/2014/main" id="{E87CF520-E4CD-4486-B647-90513AE1D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879" y="6959392"/>
            <a:ext cx="633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lang="ja-JP" altLang="en-US" sz="105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</a:t>
            </a:r>
          </a:p>
        </p:txBody>
      </p:sp>
      <p:sp>
        <p:nvSpPr>
          <p:cNvPr id="182" name="Text Box 97">
            <a:extLst>
              <a:ext uri="{FF2B5EF4-FFF2-40B4-BE49-F238E27FC236}">
                <a16:creationId xmlns:a16="http://schemas.microsoft.com/office/drawing/2014/main" id="{115C75A6-659B-47BA-9F61-4E05A0D2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876" y="6997821"/>
            <a:ext cx="4587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9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ヶ月</a:t>
            </a:r>
          </a:p>
        </p:txBody>
      </p:sp>
      <p:sp>
        <p:nvSpPr>
          <p:cNvPr id="183" name="Text Box 97">
            <a:extLst>
              <a:ext uri="{FF2B5EF4-FFF2-40B4-BE49-F238E27FC236}">
                <a16:creationId xmlns:a16="http://schemas.microsoft.com/office/drawing/2014/main" id="{A5EC3E60-8953-4DFE-87C1-94E1D516A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719" y="7214650"/>
            <a:ext cx="9028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145,000/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</a:p>
        </p:txBody>
      </p:sp>
      <p:sp>
        <p:nvSpPr>
          <p:cNvPr id="184" name="Text Box 97">
            <a:extLst>
              <a:ext uri="{FF2B5EF4-FFF2-40B4-BE49-F238E27FC236}">
                <a16:creationId xmlns:a16="http://schemas.microsoft.com/office/drawing/2014/main" id="{5F2376D3-56E8-49DC-AF8E-5BE57D456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878" y="7232029"/>
            <a:ext cx="10182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319,000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</a:p>
        </p:txBody>
      </p:sp>
      <p:sp>
        <p:nvSpPr>
          <p:cNvPr id="185" name="Text Box 97">
            <a:extLst>
              <a:ext uri="{FF2B5EF4-FFF2-40B4-BE49-F238E27FC236}">
                <a16:creationId xmlns:a16="http://schemas.microsoft.com/office/drawing/2014/main" id="{D8BC0F9B-D291-43EA-85BF-655C58C7C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919" y="7227405"/>
            <a:ext cx="10550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139,700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５年</a:t>
            </a:r>
          </a:p>
        </p:txBody>
      </p:sp>
      <p:sp>
        <p:nvSpPr>
          <p:cNvPr id="186" name="Text Box 97">
            <a:extLst>
              <a:ext uri="{FF2B5EF4-FFF2-40B4-BE49-F238E27FC236}">
                <a16:creationId xmlns:a16="http://schemas.microsoft.com/office/drawing/2014/main" id="{3C72CEC1-CD81-4BFE-AD90-F177CB04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656" y="7468566"/>
            <a:ext cx="11512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有償保守に含む</a:t>
            </a:r>
          </a:p>
        </p:txBody>
      </p:sp>
      <p:sp>
        <p:nvSpPr>
          <p:cNvPr id="189" name="Text Box 97">
            <a:extLst>
              <a:ext uri="{FF2B5EF4-FFF2-40B4-BE49-F238E27FC236}">
                <a16:creationId xmlns:a16="http://schemas.microsoft.com/office/drawing/2014/main" id="{7AB9E9BC-2531-4554-938E-663B3DB8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207" y="7474562"/>
            <a:ext cx="115127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有償保守に含む</a:t>
            </a:r>
          </a:p>
        </p:txBody>
      </p:sp>
      <p:sp>
        <p:nvSpPr>
          <p:cNvPr id="190" name="Text Box 97">
            <a:extLst>
              <a:ext uri="{FF2B5EF4-FFF2-40B4-BE49-F238E27FC236}">
                <a16:creationId xmlns:a16="http://schemas.microsoft.com/office/drawing/2014/main" id="{C740882A-1667-4E67-98D7-355E41CD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083" y="7468583"/>
            <a:ext cx="11721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有償保守に含む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1" name="Text Box 97">
            <a:extLst>
              <a:ext uri="{FF2B5EF4-FFF2-40B4-BE49-F238E27FC236}">
                <a16:creationId xmlns:a16="http://schemas.microsoft.com/office/drawing/2014/main" id="{CABA9437-F625-4EE9-B319-E6E56158F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36" y="7714304"/>
            <a:ext cx="118974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保守・メンテ費用合計</a:t>
            </a:r>
          </a:p>
        </p:txBody>
      </p:sp>
      <p:sp>
        <p:nvSpPr>
          <p:cNvPr id="192" name="Text Box 97">
            <a:extLst>
              <a:ext uri="{FF2B5EF4-FFF2-40B4-BE49-F238E27FC236}">
                <a16:creationId xmlns:a16="http://schemas.microsoft.com/office/drawing/2014/main" id="{F5CAA327-5BE0-4CC1-9476-4F887C77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914" y="7673434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ja-JP" altLang="en-US" sz="105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193" name="Text Box 97">
            <a:extLst>
              <a:ext uri="{FF2B5EF4-FFF2-40B4-BE49-F238E27FC236}">
                <a16:creationId xmlns:a16="http://schemas.microsoft.com/office/drawing/2014/main" id="{1FAB1CB7-0713-43AA-98F6-A65CC624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187" y="7696884"/>
            <a:ext cx="8771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145,000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194" name="Text Box 97">
            <a:extLst>
              <a:ext uri="{FF2B5EF4-FFF2-40B4-BE49-F238E27FC236}">
                <a16:creationId xmlns:a16="http://schemas.microsoft.com/office/drawing/2014/main" id="{A4F40922-65C4-439B-820A-47B788403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086" y="7700139"/>
            <a:ext cx="8771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319,000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195" name="Text Box 97">
            <a:extLst>
              <a:ext uri="{FF2B5EF4-FFF2-40B4-BE49-F238E27FC236}">
                <a16:creationId xmlns:a16="http://schemas.microsoft.com/office/drawing/2014/main" id="{FDA3DA9C-D527-440E-AFDE-62E159D32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331" y="7695245"/>
            <a:ext cx="10695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139,700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+α</a:t>
            </a:r>
            <a:endParaRPr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6" name="Text Box 97">
            <a:extLst>
              <a:ext uri="{FF2B5EF4-FFF2-40B4-BE49-F238E27FC236}">
                <a16:creationId xmlns:a16="http://schemas.microsoft.com/office/drawing/2014/main" id="{ACB37ED3-A236-461C-9108-0DB92F576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825" y="7188932"/>
            <a:ext cx="11721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lang="ja-JP" altLang="en-US" sz="105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年間無償保証</a:t>
            </a:r>
          </a:p>
        </p:txBody>
      </p:sp>
      <p:sp>
        <p:nvSpPr>
          <p:cNvPr id="197" name="Text Box 97">
            <a:extLst>
              <a:ext uri="{FF2B5EF4-FFF2-40B4-BE49-F238E27FC236}">
                <a16:creationId xmlns:a16="http://schemas.microsoft.com/office/drawing/2014/main" id="{A4D41AF5-7F35-40C3-8140-58799C280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305" y="7431942"/>
            <a:ext cx="11721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lang="ja-JP" altLang="en-US" sz="105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年間無償提供</a:t>
            </a:r>
          </a:p>
        </p:txBody>
      </p:sp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0B7C2244-244B-42E7-886B-59E5215F4D06}"/>
              </a:ext>
            </a:extLst>
          </p:cNvPr>
          <p:cNvSpPr/>
          <p:nvPr/>
        </p:nvSpPr>
        <p:spPr>
          <a:xfrm>
            <a:off x="614054" y="5957593"/>
            <a:ext cx="5625110" cy="2237215"/>
          </a:xfrm>
          <a:prstGeom prst="rect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4" name="直線コネクタ 293">
            <a:extLst>
              <a:ext uri="{FF2B5EF4-FFF2-40B4-BE49-F238E27FC236}">
                <a16:creationId xmlns:a16="http://schemas.microsoft.com/office/drawing/2014/main" id="{D95934F3-A5BF-4475-A4E4-9F4790E3E7CB}"/>
              </a:ext>
            </a:extLst>
          </p:cNvPr>
          <p:cNvCxnSpPr/>
          <p:nvPr/>
        </p:nvCxnSpPr>
        <p:spPr>
          <a:xfrm>
            <a:off x="600539" y="7959370"/>
            <a:ext cx="5624535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Box 97">
            <a:extLst>
              <a:ext uri="{FF2B5EF4-FFF2-40B4-BE49-F238E27FC236}">
                <a16:creationId xmlns:a16="http://schemas.microsoft.com/office/drawing/2014/main" id="{2973DF50-75BE-489C-B3F9-25775EDAD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89" y="7938759"/>
            <a:ext cx="117371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ランニングコスト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※1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2" name="Text Box 97">
            <a:extLst>
              <a:ext uri="{FF2B5EF4-FFF2-40B4-BE49-F238E27FC236}">
                <a16:creationId xmlns:a16="http://schemas.microsoft.com/office/drawing/2014/main" id="{20EE5D1C-901A-4476-97C3-518DCD396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03" y="7922471"/>
            <a:ext cx="9332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2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3.2</a:t>
            </a:r>
            <a:r>
              <a:rPr lang="ja-JP" altLang="en-US" sz="12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0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0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枚</a:t>
            </a:r>
          </a:p>
        </p:txBody>
      </p:sp>
      <p:sp>
        <p:nvSpPr>
          <p:cNvPr id="203" name="Text Box 97">
            <a:extLst>
              <a:ext uri="{FF2B5EF4-FFF2-40B4-BE49-F238E27FC236}">
                <a16:creationId xmlns:a16="http://schemas.microsoft.com/office/drawing/2014/main" id="{FFBC88FE-1166-4284-8498-8BF42287E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332" y="7922471"/>
            <a:ext cx="9332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3.4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枚</a:t>
            </a:r>
          </a:p>
        </p:txBody>
      </p:sp>
      <p:sp>
        <p:nvSpPr>
          <p:cNvPr id="204" name="Text Box 97">
            <a:extLst>
              <a:ext uri="{FF2B5EF4-FFF2-40B4-BE49-F238E27FC236}">
                <a16:creationId xmlns:a16="http://schemas.microsoft.com/office/drawing/2014/main" id="{9906FB7C-A5B7-42E5-B071-57599636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930" y="7922471"/>
            <a:ext cx="9332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3.9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枚</a:t>
            </a:r>
          </a:p>
        </p:txBody>
      </p:sp>
      <p:sp>
        <p:nvSpPr>
          <p:cNvPr id="205" name="Text Box 97">
            <a:extLst>
              <a:ext uri="{FF2B5EF4-FFF2-40B4-BE49-F238E27FC236}">
                <a16:creationId xmlns:a16="http://schemas.microsoft.com/office/drawing/2014/main" id="{8EA8B122-88A0-463A-810E-ABEB3111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033" y="7922471"/>
            <a:ext cx="9332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4.0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枚</a:t>
            </a:r>
          </a:p>
        </p:txBody>
      </p:sp>
      <p:sp>
        <p:nvSpPr>
          <p:cNvPr id="73" name="Text Box 97">
            <a:extLst>
              <a:ext uri="{FF2B5EF4-FFF2-40B4-BE49-F238E27FC236}">
                <a16:creationId xmlns:a16="http://schemas.microsoft.com/office/drawing/2014/main" id="{C8132E08-60FB-40F5-AEE0-8D1DD613E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986" y="6988134"/>
            <a:ext cx="4571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9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ヶ月</a:t>
            </a:r>
          </a:p>
        </p:txBody>
      </p:sp>
      <p:sp>
        <p:nvSpPr>
          <p:cNvPr id="74" name="Text Box 97">
            <a:extLst>
              <a:ext uri="{FF2B5EF4-FFF2-40B4-BE49-F238E27FC236}">
                <a16:creationId xmlns:a16="http://schemas.microsoft.com/office/drawing/2014/main" id="{07D5C123-23AA-441C-806A-AA1DDDE77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069" y="6996839"/>
            <a:ext cx="4716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900" b="1" dirty="0">
                <a:solidFill>
                  <a:srgbClr val="EE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ヶ月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32219C09-F7D8-4E14-8687-E41B1458B957}"/>
              </a:ext>
            </a:extLst>
          </p:cNvPr>
          <p:cNvCxnSpPr/>
          <p:nvPr/>
        </p:nvCxnSpPr>
        <p:spPr>
          <a:xfrm>
            <a:off x="-4321" y="8460432"/>
            <a:ext cx="68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10F2033F-BD39-3AB8-0A04-8C92E9DC5B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287" y="1627144"/>
            <a:ext cx="2514972" cy="12557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D622331-2F43-BFA6-B0D5-748DF4D089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9159" y="1627144"/>
            <a:ext cx="2430121" cy="125578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BD43FC-CA23-AB53-CB1B-599B5B2BFDE0}"/>
              </a:ext>
            </a:extLst>
          </p:cNvPr>
          <p:cNvSpPr txBox="1"/>
          <p:nvPr/>
        </p:nvSpPr>
        <p:spPr>
          <a:xfrm>
            <a:off x="863528" y="3496342"/>
            <a:ext cx="767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定着器＆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転写ローラー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21ED73-A1C6-0618-BE83-2CAE263FCF2C}"/>
              </a:ext>
            </a:extLst>
          </p:cNvPr>
          <p:cNvSpPr txBox="1"/>
          <p:nvPr/>
        </p:nvSpPr>
        <p:spPr>
          <a:xfrm>
            <a:off x="404664" y="8604448"/>
            <a:ext cx="641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沖電気工業株式会社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zh-CN" altLang="ja-JP" sz="1200" dirty="0">
                <a:solidFill>
                  <a:srgbClr val="26282A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〒</a:t>
            </a:r>
            <a:r>
              <a:rPr lang="en-US" altLang="ja-JP" sz="1200" dirty="0">
                <a:solidFill>
                  <a:srgbClr val="26282A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105-8460</a:t>
            </a:r>
            <a:r>
              <a:rPr lang="zh-CN" altLang="ja-JP" sz="1200" dirty="0">
                <a:solidFill>
                  <a:srgbClr val="26282A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東京都港区虎ノ門</a:t>
            </a:r>
            <a:r>
              <a:rPr lang="en-US" altLang="ja-JP" sz="1200" dirty="0">
                <a:solidFill>
                  <a:srgbClr val="26282A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1-7-12</a:t>
            </a:r>
            <a:r>
              <a:rPr lang="zh-CN" altLang="ja-JP" sz="1200" dirty="0">
                <a:solidFill>
                  <a:srgbClr val="26282A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虎ノ門ファーストガーデン</a:t>
            </a:r>
            <a:r>
              <a:rPr lang="en-US" altLang="ja-JP" sz="1200" dirty="0">
                <a:solidFill>
                  <a:srgbClr val="26282A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6</a:t>
            </a:r>
            <a:r>
              <a:rPr lang="ja-JP" altLang="ja-JP" sz="1200" dirty="0">
                <a:solidFill>
                  <a:srgbClr val="26282A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階</a:t>
            </a:r>
            <a:endParaRPr lang="ja-JP" altLang="ja-JP" sz="12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960214"/>
      </p:ext>
    </p:extLst>
  </p:cSld>
  <p:clrMapOvr>
    <a:masterClrMapping/>
  </p:clrMapOvr>
</p:sld>
</file>

<file path=ppt/theme/theme1.xml><?xml version="1.0" encoding="utf-8"?>
<a:theme xmlns:a="http://schemas.openxmlformats.org/drawingml/2006/main" name="国内営業説明概要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国内営業説明概要案</Template>
  <TotalTime>10533</TotalTime>
  <Words>433</Words>
  <Application>Microsoft Office PowerPoint</Application>
  <PresentationFormat>画面に合わせる (4:3)</PresentationFormat>
  <Paragraphs>98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Meiryo UI</vt:lpstr>
      <vt:lpstr>メイリオ</vt:lpstr>
      <vt:lpstr>游ゴシック</vt:lpstr>
      <vt:lpstr>游ゴシック Light</vt:lpstr>
      <vt:lpstr>Arial</vt:lpstr>
      <vt:lpstr>Calibri</vt:lpstr>
      <vt:lpstr>Segoe UI Black</vt:lpstr>
      <vt:lpstr>国内営業説明概要案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国内営業向けPX770商品説明概要案</dc:title>
  <dc:creator>Windows ユーザー</dc:creator>
  <cp:lastModifiedBy>yoshiyuki-kondo</cp:lastModifiedBy>
  <cp:revision>490</cp:revision>
  <cp:lastPrinted>2024-12-24T08:24:47Z</cp:lastPrinted>
  <dcterms:created xsi:type="dcterms:W3CDTF">2019-07-18T22:47:11Z</dcterms:created>
  <dcterms:modified xsi:type="dcterms:W3CDTF">2026-04-06T09:59:19Z</dcterms:modified>
</cp:coreProperties>
</file>